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540" r:id="rId2"/>
    <p:sldId id="527" r:id="rId3"/>
    <p:sldId id="548" r:id="rId4"/>
    <p:sldId id="537" r:id="rId5"/>
    <p:sldId id="539" r:id="rId6"/>
    <p:sldId id="558" r:id="rId7"/>
    <p:sldId id="542" r:id="rId8"/>
    <p:sldId id="549" r:id="rId9"/>
    <p:sldId id="550" r:id="rId10"/>
    <p:sldId id="551" r:id="rId11"/>
    <p:sldId id="552" r:id="rId12"/>
    <p:sldId id="553" r:id="rId13"/>
    <p:sldId id="554" r:id="rId14"/>
    <p:sldId id="555" r:id="rId15"/>
    <p:sldId id="557" r:id="rId16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42" autoAdjust="0"/>
    <p:restoredTop sz="94660"/>
  </p:normalViewPr>
  <p:slideViewPr>
    <p:cSldViewPr snapToGrid="0">
      <p:cViewPr varScale="1">
        <p:scale>
          <a:sx n="72" d="100"/>
          <a:sy n="72" d="100"/>
        </p:scale>
        <p:origin x="5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eg>
</file>

<file path=ppt/media/image13.jpg>
</file>

<file path=ppt/media/image14.jpg>
</file>

<file path=ppt/media/image15.jpg>
</file>

<file path=ppt/media/image16.jpeg>
</file>

<file path=ppt/media/image17.jpg>
</file>

<file path=ppt/media/image18.jpg>
</file>

<file path=ppt/media/image19.png>
</file>

<file path=ppt/media/image2.jp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7618EC-061B-41DF-B131-C7BB5D5746E6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D8685-F9C3-4387-B921-2A7F34786AE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24774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7342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085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94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2845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13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19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10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957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683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36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840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29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820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B9B405-4F4D-4594-A1A1-988AA5F6272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51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FE1D97-BB70-49C7-AD78-744233277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BAC4F86-CABD-4169-B04B-91770E937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C7C547-BAD7-4EC2-8B07-C91445D34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6CFC41-79DD-49CA-A113-D023DDA33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B17CE9-38E9-419D-BCC1-AC00FF848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74461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94BDC1-ADE7-4A32-B5C8-E74D89600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8B97F45-F531-4E76-9FB0-706A51074C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DEA9B55-7FB0-48C1-8058-57EEED18F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1975BB-13AC-4CC6-B5E1-193706C1F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B6F360-7EAD-4441-A363-0A031C63D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34168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E1D54F7-AB93-41E3-BAF1-C8F2CFF6C7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CFE7676-122D-4141-B59F-7E7435539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F25501-7C45-459A-874A-27131A6B5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8136FE-8FF5-44DF-B745-B1B0CAC7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D52B42-FD6B-4B79-8C62-59F4477C3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059859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- ORANGE #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 - Designed by Showeet.com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33BFB-D198-487E-9BB7-3E6A9917FBDC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330200" y="788988"/>
            <a:ext cx="11531600" cy="2387600"/>
          </a:xfrm>
        </p:spPr>
        <p:txBody>
          <a:bodyPr anchor="b">
            <a:noAutofit/>
          </a:bodyPr>
          <a:lstStyle>
            <a:lvl1pPr algn="l">
              <a:defRPr sz="6000" b="1" cap="all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7454900" y="3435471"/>
            <a:ext cx="4406900" cy="1655762"/>
          </a:xfrm>
        </p:spPr>
        <p:txBody>
          <a:bodyPr>
            <a:normAutofit/>
          </a:bodyPr>
          <a:lstStyle>
            <a:lvl1pPr marL="863600" indent="-863600" algn="l">
              <a:buNone/>
              <a:defRPr sz="3200" i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50283" y="103517"/>
            <a:ext cx="8258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solidFill>
                  <a:srgbClr val="FFB400"/>
                </a:solidFill>
              </a:rPr>
              <a:t>Showeet.com</a:t>
            </a:r>
          </a:p>
        </p:txBody>
      </p:sp>
    </p:spTree>
    <p:extLst>
      <p:ext uri="{BB962C8B-B14F-4D97-AF65-F5344CB8AC3E}">
        <p14:creationId xmlns:p14="http://schemas.microsoft.com/office/powerpoint/2010/main" val="1375824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-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 - Designed by Showeet.com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33BFB-D198-487E-9BB7-3E6A9917FBDC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038600" y="365126"/>
            <a:ext cx="7315200" cy="13255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038600" y="1825625"/>
            <a:ext cx="7315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3067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79F7FE-D36F-4C23-BF97-4F7A9B664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E9F3E2-86C1-4AF1-9DC2-EA544C0E0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14F2CD-3945-4DE6-8871-EFC1C5B8E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C26B46-19B9-48C7-9427-469AA7EC5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1E6BA0-6773-4686-BD20-D4F61F0C7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73986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4A45CC-79F9-4546-ADA9-F9448E4CA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5658907-7311-455D-9EEF-39F665A89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5659D4-100A-443C-9B76-FBF6C7BED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97FCD0-21B3-4C45-85C1-A80553707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69B980-E482-496E-AB70-E092EB77B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24071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7505D5-34EC-44D1-8DCF-A730E0BD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E609B0-8528-4C49-A21A-F3140D8935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012BCB9-0BB0-453F-B445-A0D46AF9EF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8540952-5507-45BA-A799-85437BBB1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6E8BD66-7597-4093-B80E-DE99D252D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77FA581-F1A5-443D-B94F-C5FC875BB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95477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0B65EA-06DD-4D97-9608-93DF34B73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3093CD0-4AAB-4826-A012-C1857746E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1DCF425-235C-4EC6-ABDD-8C8FA7211F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7EF72A3-9803-44DD-9327-9EE2E8DC7E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CFB81EE-43FB-4286-8C2A-FF7CA1799B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DED5187-4FED-4732-98A8-55D2A9295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8BAD8FA-9498-46FC-9EFD-66CA69EB5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6E14CC5-1E19-4B3B-9545-CAE670EC6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66261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2D8920-8464-4B7F-8F66-63299234F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5A85779-B3FF-405D-A3D7-BA7604EF0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8C44E3F-D4C6-403A-906B-75310258D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378C105-624E-43D1-B0C7-DFAAD7354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71144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A24D4E1-14F9-4289-ABF6-C7A60E46C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13BC94F-A53C-4614-A38C-39FE9AB65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758B443-7284-45D8-875E-C3C504A65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67257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4E6300-4E71-4AB1-8646-B4F536FBA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E733E1-A4B6-4BDE-B39A-AD6BDE06C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AFE1CCE-14E7-4936-968A-1612119AF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76A6B6A-1C1E-4AD3-B922-2DC554AA5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F220589-18DC-4F3A-B238-241B88CF5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0CCA974-558A-4F86-A302-FB72515A1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12381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08B5EC-2956-4C5B-A722-3EFAA60CA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EB39BB5-D9CA-4F7D-84AA-1EA00ABCCE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6274B0-8DB4-4184-9DF4-A892B50C2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9E6AEF-6E0D-4DD3-AB10-B76B79A23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6077BC9-E8D5-430B-9355-BB8091144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C9BDFB-E74A-476B-A9CF-3290ECC08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44801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9BF9691-A735-49F0-9C81-7A0DF258E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6061CC9-4DAA-4138-8CBD-3B647452F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CC238C-725C-487B-8439-0A98AC686C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B3F7B-93C2-41CB-8E54-473DC25FB45A}" type="datetimeFigureOut">
              <a:rPr lang="es-PE" smtClean="0"/>
              <a:t>3/05/2021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4A18FB-FE61-4A02-A021-0157567A64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DC25CD-1DB4-42AF-814D-F94669410F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843A6-6C22-4F71-9B5C-0DAE9650AA1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22736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jpg"/><Relationship Id="rId5" Type="http://schemas.openxmlformats.org/officeDocument/2006/relationships/image" Target="../media/image21.jp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9.pn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jp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6.jp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jp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9.pn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258" y="675633"/>
            <a:ext cx="3516223" cy="575381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4361" y="5137315"/>
            <a:ext cx="2385772" cy="129213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6F9E957C-ED0A-4D68-8142-350EA459F268}"/>
              </a:ext>
            </a:extLst>
          </p:cNvPr>
          <p:cNvSpPr txBox="1"/>
          <p:nvPr/>
        </p:nvSpPr>
        <p:spPr>
          <a:xfrm>
            <a:off x="1003585" y="1797784"/>
            <a:ext cx="494077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8800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AppGym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152604B-BF1F-4672-8088-EDE698C6CC84}"/>
              </a:ext>
            </a:extLst>
          </p:cNvPr>
          <p:cNvSpPr txBox="1"/>
          <p:nvPr/>
        </p:nvSpPr>
        <p:spPr>
          <a:xfrm>
            <a:off x="1125000" y="3059668"/>
            <a:ext cx="3493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i="1" dirty="0">
                <a:solidFill>
                  <a:srgbClr val="FFC000"/>
                </a:solidFill>
              </a:rPr>
              <a:t>App para gimnasios y fitness center</a:t>
            </a:r>
          </a:p>
        </p:txBody>
      </p:sp>
      <p:pic>
        <p:nvPicPr>
          <p:cNvPr id="19" name="Imagen 18" descr="Imagen que contiene computadora&#10;&#10;Descripción generada automáticamente">
            <a:extLst>
              <a:ext uri="{FF2B5EF4-FFF2-40B4-BE49-F238E27FC236}">
                <a16:creationId xmlns:a16="http://schemas.microsoft.com/office/drawing/2014/main" id="{5EBAC094-1AD7-4DA0-8CAD-8F805419FBF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4652" y="3498407"/>
            <a:ext cx="1468505" cy="75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436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601318" y="65317"/>
            <a:ext cx="2494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solidFill>
                  <a:srgbClr val="FFC000"/>
                </a:solidFill>
              </a:rPr>
              <a:t>AppGym</a:t>
            </a:r>
            <a:r>
              <a:rPr lang="es-PE" sz="48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2AE04B-5C8D-4275-BF5A-E80D106F2C19}"/>
              </a:ext>
            </a:extLst>
          </p:cNvPr>
          <p:cNvSpPr txBox="1"/>
          <p:nvPr/>
        </p:nvSpPr>
        <p:spPr>
          <a:xfrm>
            <a:off x="5878286" y="188427"/>
            <a:ext cx="277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dirty="0"/>
              <a:t> </a:t>
            </a:r>
          </a:p>
        </p:txBody>
      </p:sp>
      <p:pic>
        <p:nvPicPr>
          <p:cNvPr id="5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144" y="40515"/>
            <a:ext cx="2331962" cy="15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759207" y="1133491"/>
            <a:ext cx="7384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400" dirty="0"/>
              <a:t>HU04. </a:t>
            </a:r>
            <a:r>
              <a:rPr lang="es-ES" sz="2400" dirty="0"/>
              <a:t>Consultar Estado Membresía</a:t>
            </a:r>
            <a:endParaRPr lang="es-MX" sz="24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A35445B-D299-445C-A2AD-EF6D5AF11A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3930" y="1832333"/>
            <a:ext cx="2783992" cy="489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601318" y="65317"/>
            <a:ext cx="2494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solidFill>
                  <a:srgbClr val="FFC000"/>
                </a:solidFill>
              </a:rPr>
              <a:t>AppGym</a:t>
            </a:r>
            <a:r>
              <a:rPr lang="es-PE" sz="48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2AE04B-5C8D-4275-BF5A-E80D106F2C19}"/>
              </a:ext>
            </a:extLst>
          </p:cNvPr>
          <p:cNvSpPr txBox="1"/>
          <p:nvPr/>
        </p:nvSpPr>
        <p:spPr>
          <a:xfrm>
            <a:off x="5878286" y="188427"/>
            <a:ext cx="277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dirty="0"/>
              <a:t> </a:t>
            </a:r>
          </a:p>
        </p:txBody>
      </p:sp>
      <p:pic>
        <p:nvPicPr>
          <p:cNvPr id="5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144" y="40515"/>
            <a:ext cx="2331962" cy="15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759207" y="1133491"/>
            <a:ext cx="7384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400" dirty="0"/>
              <a:t>HU05. </a:t>
            </a:r>
            <a:r>
              <a:rPr lang="es-ES" sz="2400" dirty="0"/>
              <a:t>Registrar Reserva de horario</a:t>
            </a:r>
            <a:endParaRPr lang="es-MX" sz="2400" dirty="0"/>
          </a:p>
        </p:txBody>
      </p:sp>
      <p:pic>
        <p:nvPicPr>
          <p:cNvPr id="7" name="Imagen 6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778C469E-1FF6-4B7A-B515-B2F9538497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425" y="1700023"/>
            <a:ext cx="2331962" cy="5052584"/>
          </a:xfrm>
          <a:prstGeom prst="rect">
            <a:avLst/>
          </a:prstGeom>
        </p:spPr>
      </p:pic>
      <p:pic>
        <p:nvPicPr>
          <p:cNvPr id="11" name="Imagen 10" descr="Imagen que contiene Texto&#10;&#10;Descripción generada automáticamente">
            <a:extLst>
              <a:ext uri="{FF2B5EF4-FFF2-40B4-BE49-F238E27FC236}">
                <a16:creationId xmlns:a16="http://schemas.microsoft.com/office/drawing/2014/main" id="{93039F08-8887-45C2-8226-0FD2647C8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306" y="1700023"/>
            <a:ext cx="2331962" cy="505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964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601318" y="65317"/>
            <a:ext cx="2494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solidFill>
                  <a:srgbClr val="FFC000"/>
                </a:solidFill>
              </a:rPr>
              <a:t>AppGym</a:t>
            </a:r>
            <a:r>
              <a:rPr lang="es-PE" sz="48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2AE04B-5C8D-4275-BF5A-E80D106F2C19}"/>
              </a:ext>
            </a:extLst>
          </p:cNvPr>
          <p:cNvSpPr txBox="1"/>
          <p:nvPr/>
        </p:nvSpPr>
        <p:spPr>
          <a:xfrm>
            <a:off x="5878286" y="188427"/>
            <a:ext cx="277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dirty="0"/>
              <a:t> </a:t>
            </a:r>
          </a:p>
        </p:txBody>
      </p:sp>
      <p:pic>
        <p:nvPicPr>
          <p:cNvPr id="5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144" y="40515"/>
            <a:ext cx="2331962" cy="15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759207" y="1133491"/>
            <a:ext cx="7384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400" dirty="0"/>
              <a:t>HU06. </a:t>
            </a:r>
            <a:r>
              <a:rPr lang="es-ES" sz="2400" dirty="0"/>
              <a:t>Consultar Objetivos </a:t>
            </a:r>
            <a:endParaRPr lang="es-MX" sz="2400" dirty="0"/>
          </a:p>
        </p:txBody>
      </p:sp>
      <p:pic>
        <p:nvPicPr>
          <p:cNvPr id="7" name="Imagen 6" descr="Imagen que contiene Mapa&#10;&#10;Descripción generada automáticamente">
            <a:extLst>
              <a:ext uri="{FF2B5EF4-FFF2-40B4-BE49-F238E27FC236}">
                <a16:creationId xmlns:a16="http://schemas.microsoft.com/office/drawing/2014/main" id="{4A3D4C6D-79EE-4103-8633-E0B702E2A2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125" y="1719706"/>
            <a:ext cx="2341374" cy="5072977"/>
          </a:xfrm>
          <a:prstGeom prst="rect">
            <a:avLst/>
          </a:prstGeom>
        </p:spPr>
      </p:pic>
      <p:pic>
        <p:nvPicPr>
          <p:cNvPr id="10" name="Imagen 9" descr="Diagrama&#10;&#10;Descripción generada automáticamente con confianza baja">
            <a:extLst>
              <a:ext uri="{FF2B5EF4-FFF2-40B4-BE49-F238E27FC236}">
                <a16:creationId xmlns:a16="http://schemas.microsoft.com/office/drawing/2014/main" id="{961FD81D-A3A7-4817-BD66-4C56E73646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1691908"/>
            <a:ext cx="2331961" cy="5052583"/>
          </a:xfrm>
          <a:prstGeom prst="rect">
            <a:avLst/>
          </a:prstGeom>
        </p:spPr>
      </p:pic>
      <p:pic>
        <p:nvPicPr>
          <p:cNvPr id="12" name="Imagen 11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F00B8AB5-234A-448B-AB60-274CA1FF71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306" y="1691908"/>
            <a:ext cx="2324228" cy="5035826"/>
          </a:xfrm>
          <a:prstGeom prst="rect">
            <a:avLst/>
          </a:prstGeom>
        </p:spPr>
      </p:pic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3B3CF223-D4F2-4FD2-BF7A-84552EB2A2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356" y="1729902"/>
            <a:ext cx="2331962" cy="505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917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601318" y="65317"/>
            <a:ext cx="2494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solidFill>
                  <a:srgbClr val="FFC000"/>
                </a:solidFill>
              </a:rPr>
              <a:t>AppGym</a:t>
            </a:r>
            <a:r>
              <a:rPr lang="es-PE" sz="48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2AE04B-5C8D-4275-BF5A-E80D106F2C19}"/>
              </a:ext>
            </a:extLst>
          </p:cNvPr>
          <p:cNvSpPr txBox="1"/>
          <p:nvPr/>
        </p:nvSpPr>
        <p:spPr>
          <a:xfrm>
            <a:off x="5878286" y="188427"/>
            <a:ext cx="277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dirty="0"/>
              <a:t> </a:t>
            </a:r>
          </a:p>
        </p:txBody>
      </p:sp>
      <p:pic>
        <p:nvPicPr>
          <p:cNvPr id="5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144" y="40515"/>
            <a:ext cx="2331962" cy="15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759207" y="1133491"/>
            <a:ext cx="79639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400" dirty="0"/>
              <a:t>HU07. </a:t>
            </a:r>
            <a:r>
              <a:rPr lang="es-ES" sz="2400" dirty="0"/>
              <a:t>Visualización de Aplicación Móvil (Administrador)</a:t>
            </a:r>
            <a:endParaRPr lang="es-MX" sz="2400" dirty="0"/>
          </a:p>
        </p:txBody>
      </p:sp>
      <p:pic>
        <p:nvPicPr>
          <p:cNvPr id="12" name="Imagen 11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49DE1DC7-855B-4613-AC5C-49F94ED84C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033" y="1658104"/>
            <a:ext cx="2406505" cy="521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8390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601318" y="65317"/>
            <a:ext cx="2494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solidFill>
                  <a:srgbClr val="FFC000"/>
                </a:solidFill>
              </a:rPr>
              <a:t>AppGym</a:t>
            </a:r>
            <a:r>
              <a:rPr lang="es-PE" sz="48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2AE04B-5C8D-4275-BF5A-E80D106F2C19}"/>
              </a:ext>
            </a:extLst>
          </p:cNvPr>
          <p:cNvSpPr txBox="1"/>
          <p:nvPr/>
        </p:nvSpPr>
        <p:spPr>
          <a:xfrm>
            <a:off x="5878286" y="188427"/>
            <a:ext cx="277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dirty="0"/>
              <a:t> </a:t>
            </a:r>
          </a:p>
        </p:txBody>
      </p:sp>
      <p:pic>
        <p:nvPicPr>
          <p:cNvPr id="5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144" y="40515"/>
            <a:ext cx="2331962" cy="15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759207" y="1133491"/>
            <a:ext cx="79639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400" dirty="0"/>
              <a:t>HU08. </a:t>
            </a:r>
            <a:r>
              <a:rPr lang="es-ES" sz="2400" dirty="0"/>
              <a:t>Control de membresías (Administrador) </a:t>
            </a:r>
            <a:endParaRPr lang="es-MX" sz="2400" dirty="0"/>
          </a:p>
        </p:txBody>
      </p:sp>
      <p:pic>
        <p:nvPicPr>
          <p:cNvPr id="7" name="Imagen 6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EAA1A74F-62B1-461B-8E5F-80AEAA96B1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347" y="1842987"/>
            <a:ext cx="2227655" cy="482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152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601318" y="65317"/>
            <a:ext cx="2494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solidFill>
                  <a:srgbClr val="FFC000"/>
                </a:solidFill>
              </a:rPr>
              <a:t>AppGym</a:t>
            </a:r>
            <a:r>
              <a:rPr lang="es-PE" sz="48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2AE04B-5C8D-4275-BF5A-E80D106F2C19}"/>
              </a:ext>
            </a:extLst>
          </p:cNvPr>
          <p:cNvSpPr txBox="1"/>
          <p:nvPr/>
        </p:nvSpPr>
        <p:spPr>
          <a:xfrm>
            <a:off x="5878286" y="188427"/>
            <a:ext cx="277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dirty="0"/>
              <a:t> </a:t>
            </a:r>
          </a:p>
        </p:txBody>
      </p:sp>
      <p:pic>
        <p:nvPicPr>
          <p:cNvPr id="5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144" y="40515"/>
            <a:ext cx="2331962" cy="15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759207" y="1133491"/>
            <a:ext cx="79639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400" dirty="0"/>
              <a:t>HU10. </a:t>
            </a:r>
            <a:r>
              <a:rPr lang="es-ES" sz="2400" dirty="0"/>
              <a:t>Consultar Horario del Personal </a:t>
            </a:r>
            <a:endParaRPr lang="es-MX" sz="2400" dirty="0"/>
          </a:p>
        </p:txBody>
      </p:sp>
      <p:pic>
        <p:nvPicPr>
          <p:cNvPr id="7" name="Imagen 6" descr="Imagen que contiene Aplicación&#10;&#10;Descripción generada automáticamente">
            <a:extLst>
              <a:ext uri="{FF2B5EF4-FFF2-40B4-BE49-F238E27FC236}">
                <a16:creationId xmlns:a16="http://schemas.microsoft.com/office/drawing/2014/main" id="{B18FBF01-A11B-4533-B7D9-676B76074E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608" y="1754868"/>
            <a:ext cx="2355292" cy="510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442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258" y="675633"/>
            <a:ext cx="3516223" cy="5753819"/>
          </a:xfrm>
          <a:prstGeom prst="rect">
            <a:avLst/>
          </a:prstGeom>
        </p:spPr>
      </p:pic>
      <p:sp>
        <p:nvSpPr>
          <p:cNvPr id="10" name="Subtítulo 2">
            <a:extLst>
              <a:ext uri="{FF2B5EF4-FFF2-40B4-BE49-F238E27FC236}">
                <a16:creationId xmlns:a16="http://schemas.microsoft.com/office/drawing/2014/main" id="{566FE09F-C8CF-406A-B182-B00DFC7B7C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5487" y="3639853"/>
            <a:ext cx="4572000" cy="291374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s-PE" sz="1800" dirty="0">
                <a:solidFill>
                  <a:schemeClr val="bg1"/>
                </a:solidFill>
              </a:rPr>
              <a:t>- Caña Alata, Ruth</a:t>
            </a:r>
          </a:p>
          <a:p>
            <a:pPr algn="l">
              <a:lnSpc>
                <a:spcPct val="100000"/>
              </a:lnSpc>
            </a:pPr>
            <a:r>
              <a:rPr lang="es-PE" sz="1800" dirty="0">
                <a:solidFill>
                  <a:schemeClr val="bg1"/>
                </a:solidFill>
              </a:rPr>
              <a:t>- Garay Moran, Alvaro Alfonso</a:t>
            </a:r>
          </a:p>
          <a:p>
            <a:pPr algn="l">
              <a:lnSpc>
                <a:spcPct val="100000"/>
              </a:lnSpc>
            </a:pPr>
            <a:r>
              <a:rPr lang="es-PE" sz="1800" dirty="0">
                <a:solidFill>
                  <a:schemeClr val="bg1"/>
                </a:solidFill>
              </a:rPr>
              <a:t>- Velasquez Cueva, Gloria Estefani 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AF7F23C-F942-4E18-8676-F354ACF57123}"/>
              </a:ext>
            </a:extLst>
          </p:cNvPr>
          <p:cNvSpPr txBox="1"/>
          <p:nvPr/>
        </p:nvSpPr>
        <p:spPr>
          <a:xfrm>
            <a:off x="921939" y="302904"/>
            <a:ext cx="494077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8800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AppGym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3CED596-6418-44BC-BA01-0C85B436DAA5}"/>
              </a:ext>
            </a:extLst>
          </p:cNvPr>
          <p:cNvSpPr txBox="1"/>
          <p:nvPr/>
        </p:nvSpPr>
        <p:spPr>
          <a:xfrm>
            <a:off x="1612283" y="2802648"/>
            <a:ext cx="30396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800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Our Team</a:t>
            </a:r>
          </a:p>
        </p:txBody>
      </p:sp>
      <p:pic>
        <p:nvPicPr>
          <p:cNvPr id="16" name="Imagen 15" descr="Imagen que contiene computadora&#10;&#10;Descripción generada automáticamente">
            <a:extLst>
              <a:ext uri="{FF2B5EF4-FFF2-40B4-BE49-F238E27FC236}">
                <a16:creationId xmlns:a16="http://schemas.microsoft.com/office/drawing/2014/main" id="{E825FE5C-DD73-41ED-9593-3C9FDDEAFCE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487" y="1671195"/>
            <a:ext cx="1468505" cy="75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849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4245428" y="2201049"/>
            <a:ext cx="7143454" cy="32894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6000"/>
              </a:lnSpc>
              <a:spcAft>
                <a:spcPts val="800"/>
              </a:spcAft>
            </a:pPr>
            <a:r>
              <a:rPr lang="es-ES" sz="2800" dirty="0"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El Gimnasio Guadalupe quien tiene como nombre comercial </a:t>
            </a:r>
            <a:r>
              <a:rPr lang="es-ES" sz="2800" b="1" dirty="0"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“Gym Guadalupe” </a:t>
            </a:r>
            <a:r>
              <a:rPr lang="es-ES" sz="2800" dirty="0"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se encuentra ubicado en Villa el Salvador cerca a la Iglesia Guadalupe, tiene una presencia en el mercado de 5 años, brinda los servicios de máquinas y aeróbicos, además de ofrecer productos como proteínas y ropa deportiva.</a:t>
            </a:r>
            <a:endParaRPr lang="es-PE" sz="28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4777541" y="692328"/>
            <a:ext cx="184731" cy="942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s-PE" sz="5400" b="1" dirty="0">
              <a:solidFill>
                <a:srgbClr val="FFC000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4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2150" y="40516"/>
            <a:ext cx="1792956" cy="119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0" descr="Imagen relacionad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867989" cy="186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263C04D6-58F2-4062-8139-AABAC0310592}"/>
              </a:ext>
            </a:extLst>
          </p:cNvPr>
          <p:cNvSpPr/>
          <p:nvPr/>
        </p:nvSpPr>
        <p:spPr>
          <a:xfrm>
            <a:off x="4962272" y="1311215"/>
            <a:ext cx="37978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3600" b="1" dirty="0">
                <a:latin typeface="Aharoni" panose="02010803020104030203" pitchFamily="2" charset="-79"/>
                <a:cs typeface="Aharoni" panose="02010803020104030203" pitchFamily="2" charset="-79"/>
              </a:rPr>
              <a:t>Gym Guadalupe</a:t>
            </a:r>
          </a:p>
        </p:txBody>
      </p:sp>
    </p:spTree>
    <p:extLst>
      <p:ext uri="{BB962C8B-B14F-4D97-AF65-F5344CB8AC3E}">
        <p14:creationId xmlns:p14="http://schemas.microsoft.com/office/powerpoint/2010/main" val="784589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2185450" y="51304"/>
            <a:ext cx="747057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5400" b="1" dirty="0">
                <a:solidFill>
                  <a:srgbClr val="FFC000"/>
                </a:solidFill>
                <a:latin typeface="+mj-lt"/>
              </a:rPr>
              <a:t>Solución a la problemática</a:t>
            </a:r>
          </a:p>
        </p:txBody>
      </p:sp>
      <p:sp>
        <p:nvSpPr>
          <p:cNvPr id="9" name="Rectángulo 8"/>
          <p:cNvSpPr/>
          <p:nvPr/>
        </p:nvSpPr>
        <p:spPr>
          <a:xfrm>
            <a:off x="657150" y="2406159"/>
            <a:ext cx="653176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000" dirty="0">
                <a:latin typeface="+mj-lt"/>
              </a:rPr>
              <a:t>HU01. Visualización de Aplicación Móvil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000" dirty="0">
                <a:latin typeface="+mj-lt"/>
              </a:rPr>
              <a:t>HU02. Administrar Datos personales de Socio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419" sz="2000" dirty="0">
                <a:latin typeface="+mj-lt"/>
              </a:rPr>
              <a:t>HU03. Registrar Pago de Membresía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000" dirty="0">
                <a:latin typeface="+mj-lt"/>
              </a:rPr>
              <a:t>HU04. Consultar Estado Membresía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419" sz="2000" dirty="0">
                <a:latin typeface="+mj-lt"/>
              </a:rPr>
              <a:t>HU05. Registrar Reserva de horario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000" dirty="0">
                <a:latin typeface="+mj-lt"/>
              </a:rPr>
              <a:t>HU06. Consultar Objetivos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000" dirty="0">
                <a:latin typeface="+mj-lt"/>
              </a:rPr>
              <a:t>HU07. Visualización de Aplicación Móvil </a:t>
            </a:r>
            <a:r>
              <a:rPr lang="es-419" sz="2000" dirty="0">
                <a:latin typeface="+mj-lt"/>
              </a:rPr>
              <a:t>(Administrador)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419" sz="2000" dirty="0">
                <a:latin typeface="+mj-lt"/>
              </a:rPr>
              <a:t>HU08. </a:t>
            </a:r>
            <a:r>
              <a:rPr lang="es-PE" sz="2000" dirty="0"/>
              <a:t>Control</a:t>
            </a:r>
            <a:r>
              <a:rPr lang="es-419" sz="2000" dirty="0">
                <a:latin typeface="+mj-lt"/>
              </a:rPr>
              <a:t> de membresías (Administrador) </a:t>
            </a:r>
            <a:endParaRPr lang="es-MX" sz="20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419" sz="2000" dirty="0">
                <a:latin typeface="+mj-lt"/>
              </a:rPr>
              <a:t>HU09. Consultar Membresías Vendidas (Administrador)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000" dirty="0">
                <a:latin typeface="+mj-lt"/>
              </a:rPr>
              <a:t>HU10. Consultar Horario del Personal </a:t>
            </a:r>
            <a:endParaRPr lang="es-PE" sz="2000" dirty="0">
              <a:latin typeface="+mj-lt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4173457" y="791470"/>
            <a:ext cx="256192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4400" b="1" dirty="0">
                <a:latin typeface="Aharoni" panose="02010803020104030203" pitchFamily="2" charset="-79"/>
                <a:cs typeface="Aharoni" panose="02010803020104030203" pitchFamily="2" charset="-79"/>
              </a:rPr>
              <a:t>AppGym</a:t>
            </a:r>
          </a:p>
        </p:txBody>
      </p:sp>
      <p:sp>
        <p:nvSpPr>
          <p:cNvPr id="14" name="Rectángulo 13"/>
          <p:cNvSpPr/>
          <p:nvPr/>
        </p:nvSpPr>
        <p:spPr>
          <a:xfrm>
            <a:off x="657150" y="1675374"/>
            <a:ext cx="30107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PE" sz="3200" b="1" dirty="0">
                <a:latin typeface="+mj-lt"/>
              </a:rPr>
              <a:t>Funcionalidad</a:t>
            </a:r>
          </a:p>
        </p:txBody>
      </p:sp>
      <p:pic>
        <p:nvPicPr>
          <p:cNvPr id="18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0042" y="0"/>
            <a:ext cx="2241272" cy="1494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Resultado de imagen para imagenes de gimnasio en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0248" y="1967761"/>
            <a:ext cx="3931066" cy="4624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298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02AE04B-5C8D-4275-BF5A-E80D106F2C19}"/>
              </a:ext>
            </a:extLst>
          </p:cNvPr>
          <p:cNvSpPr txBox="1"/>
          <p:nvPr/>
        </p:nvSpPr>
        <p:spPr>
          <a:xfrm>
            <a:off x="5878286" y="188427"/>
            <a:ext cx="277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dirty="0"/>
              <a:t> </a:t>
            </a:r>
          </a:p>
        </p:txBody>
      </p:sp>
      <p:pic>
        <p:nvPicPr>
          <p:cNvPr id="5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144" y="40515"/>
            <a:ext cx="2331962" cy="15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7956" y="1891182"/>
            <a:ext cx="9258300" cy="42862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285109" y="1225824"/>
            <a:ext cx="3556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dirty="0"/>
              <a:t>Base de datos con </a:t>
            </a:r>
            <a:r>
              <a:rPr lang="es-PE" sz="2400" dirty="0" err="1"/>
              <a:t>Firebase</a:t>
            </a:r>
            <a:endParaRPr lang="es-PE" sz="2400" dirty="0"/>
          </a:p>
        </p:txBody>
      </p:sp>
      <p:sp>
        <p:nvSpPr>
          <p:cNvPr id="9" name="Rectángulo 8"/>
          <p:cNvSpPr/>
          <p:nvPr/>
        </p:nvSpPr>
        <p:spPr>
          <a:xfrm>
            <a:off x="3601318" y="65317"/>
            <a:ext cx="2494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solidFill>
                  <a:srgbClr val="FFC000"/>
                </a:solidFill>
              </a:rPr>
              <a:t>AppGym</a:t>
            </a:r>
            <a:r>
              <a:rPr lang="es-PE" sz="4800" b="1" dirty="0">
                <a:solidFill>
                  <a:srgbClr val="FFC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7436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601318" y="65317"/>
            <a:ext cx="2494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solidFill>
                  <a:srgbClr val="FFC000"/>
                </a:solidFill>
              </a:rPr>
              <a:t>AppGym</a:t>
            </a:r>
            <a:r>
              <a:rPr lang="es-PE" sz="48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2AE04B-5C8D-4275-BF5A-E80D106F2C19}"/>
              </a:ext>
            </a:extLst>
          </p:cNvPr>
          <p:cNvSpPr txBox="1"/>
          <p:nvPr/>
        </p:nvSpPr>
        <p:spPr>
          <a:xfrm>
            <a:off x="5878286" y="188427"/>
            <a:ext cx="277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dirty="0"/>
              <a:t> </a:t>
            </a:r>
          </a:p>
        </p:txBody>
      </p:sp>
      <p:pic>
        <p:nvPicPr>
          <p:cNvPr id="5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144" y="40515"/>
            <a:ext cx="2331962" cy="15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759207" y="1133491"/>
            <a:ext cx="5430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400" dirty="0"/>
              <a:t>HU01. Visualización de Aplicación Móvil</a:t>
            </a:r>
          </a:p>
        </p:txBody>
      </p:sp>
      <p:pic>
        <p:nvPicPr>
          <p:cNvPr id="7" name="Imagen 6" descr="Imagen que contiene persona, hombre, sostener, corte&#10;&#10;Descripción generada automáticamente">
            <a:extLst>
              <a:ext uri="{FF2B5EF4-FFF2-40B4-BE49-F238E27FC236}">
                <a16:creationId xmlns:a16="http://schemas.microsoft.com/office/drawing/2014/main" id="{FEAA734F-F883-4807-A549-E4628384C9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358" y="1716906"/>
            <a:ext cx="2944117" cy="489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900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601318" y="65317"/>
            <a:ext cx="2494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solidFill>
                  <a:srgbClr val="FFC000"/>
                </a:solidFill>
              </a:rPr>
              <a:t>AppGym</a:t>
            </a:r>
            <a:r>
              <a:rPr lang="es-PE" sz="48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2AE04B-5C8D-4275-BF5A-E80D106F2C19}"/>
              </a:ext>
            </a:extLst>
          </p:cNvPr>
          <p:cNvSpPr txBox="1"/>
          <p:nvPr/>
        </p:nvSpPr>
        <p:spPr>
          <a:xfrm>
            <a:off x="5878286" y="188427"/>
            <a:ext cx="277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dirty="0"/>
              <a:t> </a:t>
            </a:r>
          </a:p>
        </p:txBody>
      </p:sp>
      <p:pic>
        <p:nvPicPr>
          <p:cNvPr id="5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144" y="40515"/>
            <a:ext cx="2331962" cy="15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759207" y="1133491"/>
            <a:ext cx="5430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400" dirty="0"/>
              <a:t>HU01. Visualización de Aplicación Móvil</a:t>
            </a:r>
          </a:p>
        </p:txBody>
      </p:sp>
      <p:pic>
        <p:nvPicPr>
          <p:cNvPr id="12" name="Imagen 11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E75B9F37-CFEC-40F7-B7E1-528F34F236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553" y="1595155"/>
            <a:ext cx="2285217" cy="4951303"/>
          </a:xfrm>
          <a:prstGeom prst="rect">
            <a:avLst/>
          </a:prstGeom>
        </p:spPr>
      </p:pic>
      <p:pic>
        <p:nvPicPr>
          <p:cNvPr id="14" name="Imagen 13" descr="Mapa&#10;&#10;Descripción generada automáticamente">
            <a:extLst>
              <a:ext uri="{FF2B5EF4-FFF2-40B4-BE49-F238E27FC236}">
                <a16:creationId xmlns:a16="http://schemas.microsoft.com/office/drawing/2014/main" id="{7911D8DB-F552-4EA4-8FA1-3A173371DA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888" y="1595155"/>
            <a:ext cx="2285217" cy="4951302"/>
          </a:xfrm>
          <a:prstGeom prst="rect">
            <a:avLst/>
          </a:prstGeom>
        </p:spPr>
      </p:pic>
      <p:pic>
        <p:nvPicPr>
          <p:cNvPr id="16" name="Imagen 15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C1D34B20-838A-43F3-A285-A55B6F4B07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223" y="1595150"/>
            <a:ext cx="2285219" cy="4951307"/>
          </a:xfrm>
          <a:prstGeom prst="rect">
            <a:avLst/>
          </a:prstGeom>
        </p:spPr>
      </p:pic>
      <p:pic>
        <p:nvPicPr>
          <p:cNvPr id="18" name="Imagen 17" descr="Una captura de pantalla de un celular con texto e imagen&#10;&#10;Descripción generada automáticamente con confianza media">
            <a:extLst>
              <a:ext uri="{FF2B5EF4-FFF2-40B4-BE49-F238E27FC236}">
                <a16:creationId xmlns:a16="http://schemas.microsoft.com/office/drawing/2014/main" id="{E4539187-0248-4E97-B626-29856AC4CF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62" y="1595150"/>
            <a:ext cx="2285217" cy="466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98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601318" y="65317"/>
            <a:ext cx="2494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solidFill>
                  <a:srgbClr val="FFC000"/>
                </a:solidFill>
              </a:rPr>
              <a:t>AppGym</a:t>
            </a:r>
            <a:r>
              <a:rPr lang="es-PE" sz="48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2AE04B-5C8D-4275-BF5A-E80D106F2C19}"/>
              </a:ext>
            </a:extLst>
          </p:cNvPr>
          <p:cNvSpPr txBox="1"/>
          <p:nvPr/>
        </p:nvSpPr>
        <p:spPr>
          <a:xfrm>
            <a:off x="5878286" y="188427"/>
            <a:ext cx="277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dirty="0"/>
              <a:t> </a:t>
            </a:r>
          </a:p>
        </p:txBody>
      </p:sp>
      <p:pic>
        <p:nvPicPr>
          <p:cNvPr id="5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144" y="40515"/>
            <a:ext cx="2331962" cy="15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759207" y="1133491"/>
            <a:ext cx="7384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400" dirty="0"/>
              <a:t>HU02. </a:t>
            </a:r>
            <a:r>
              <a:rPr lang="es-ES" sz="2400" dirty="0"/>
              <a:t>Administrar Datos personales de Socio</a:t>
            </a:r>
            <a:endParaRPr lang="es-MX" sz="2400" dirty="0"/>
          </a:p>
        </p:txBody>
      </p:sp>
      <p:pic>
        <p:nvPicPr>
          <p:cNvPr id="7" name="Imagen 6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80C7F676-854E-4DC2-BD45-C368D4BFFC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286" y="1738445"/>
            <a:ext cx="2331962" cy="5052583"/>
          </a:xfrm>
          <a:prstGeom prst="rect">
            <a:avLst/>
          </a:prstGeom>
        </p:spPr>
      </p:pic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DA3E468E-BC23-44E4-A889-8C610606A3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631" y="1738445"/>
            <a:ext cx="2331962" cy="505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150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601318" y="65317"/>
            <a:ext cx="2494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solidFill>
                  <a:srgbClr val="FFC000"/>
                </a:solidFill>
              </a:rPr>
              <a:t>AppGym</a:t>
            </a:r>
            <a:r>
              <a:rPr lang="es-PE" sz="48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2AE04B-5C8D-4275-BF5A-E80D106F2C19}"/>
              </a:ext>
            </a:extLst>
          </p:cNvPr>
          <p:cNvSpPr txBox="1"/>
          <p:nvPr/>
        </p:nvSpPr>
        <p:spPr>
          <a:xfrm>
            <a:off x="5878286" y="188427"/>
            <a:ext cx="277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dirty="0"/>
              <a:t> </a:t>
            </a:r>
          </a:p>
        </p:txBody>
      </p:sp>
      <p:pic>
        <p:nvPicPr>
          <p:cNvPr id="5" name="Picture 10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337"/>
            <a:ext cx="1631589" cy="163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Resultado de imagen para imagenes de gimnasios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144" y="40515"/>
            <a:ext cx="2331962" cy="1554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759207" y="1133491"/>
            <a:ext cx="7384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MX" sz="2400" dirty="0"/>
              <a:t>HU03. </a:t>
            </a:r>
            <a:r>
              <a:rPr lang="es-ES" sz="2400" dirty="0"/>
              <a:t>Registrar Pago de Membresía</a:t>
            </a:r>
            <a:endParaRPr lang="es-MX" sz="24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408D184-71D1-4D8D-A691-E7F04BEFE4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0822" y="1648666"/>
            <a:ext cx="2994927" cy="502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893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2521</TotalTime>
  <Words>383</Words>
  <Application>Microsoft Office PowerPoint</Application>
  <PresentationFormat>Panorámica</PresentationFormat>
  <Paragraphs>83</Paragraphs>
  <Slides>15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Aharoni</vt:lpstr>
      <vt:lpstr>Arial</vt:lpstr>
      <vt:lpstr>Calibri</vt:lpstr>
      <vt:lpstr>Calibri Light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Aplicación Web  gym Guadalupe</dc:title>
  <dc:creator>Silvia Varillas Fiori</dc:creator>
  <cp:lastModifiedBy>u201818011 (Garay Moran, Alvaro Alfonso)</cp:lastModifiedBy>
  <cp:revision>75</cp:revision>
  <dcterms:created xsi:type="dcterms:W3CDTF">2019-11-16T09:47:32Z</dcterms:created>
  <dcterms:modified xsi:type="dcterms:W3CDTF">2021-05-04T00:22:19Z</dcterms:modified>
</cp:coreProperties>
</file>

<file path=docProps/thumbnail.jpeg>
</file>